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307" r:id="rId4"/>
    <p:sldId id="260" r:id="rId5"/>
    <p:sldId id="295" r:id="rId6"/>
    <p:sldId id="296" r:id="rId7"/>
    <p:sldId id="304" r:id="rId8"/>
    <p:sldId id="288" r:id="rId9"/>
    <p:sldId id="265" r:id="rId10"/>
    <p:sldId id="283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28" autoAdjust="0"/>
    <p:restoredTop sz="94505"/>
  </p:normalViewPr>
  <p:slideViewPr>
    <p:cSldViewPr snapToGrid="0" snapToObjects="1">
      <p:cViewPr varScale="1">
        <p:scale>
          <a:sx n="120" d="100"/>
          <a:sy n="120" d="100"/>
        </p:scale>
        <p:origin x="124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CE9EE-8D76-4ABF-B157-71B6E1555D24}" type="datetimeFigureOut">
              <a:rPr lang="en-GB" smtClean="0"/>
              <a:t>17/05/2018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89F8-C239-41DC-B211-220F4F68ED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7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shows a </a:t>
            </a:r>
            <a:r>
              <a:rPr lang="en-US" dirty="0" err="1"/>
              <a:t>mashup</a:t>
            </a:r>
            <a:r>
              <a:rPr lang="en-US" dirty="0"/>
              <a:t> game taking</a:t>
            </a:r>
            <a:r>
              <a:rPr lang="en-US" baseline="0" dirty="0"/>
              <a:t> Asteroids ships physics and rock-shooting, combined with snake or </a:t>
            </a:r>
            <a:r>
              <a:rPr lang="en-US" baseline="0" dirty="0" err="1"/>
              <a:t>Tron</a:t>
            </a:r>
            <a:r>
              <a:rPr lang="en-US" baseline="0" dirty="0"/>
              <a:t> style trail, and 2-player battle mode.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ECA34-9205-9548-9BFD-FEC18FEF6B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07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13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1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8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3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0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0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8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4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6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F7F7-D708-4C45-A30D-CC2D049B444D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00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IGGI Game Design Part II</a:t>
            </a:r>
            <a:br>
              <a:rPr lang="en-US" dirty="0"/>
            </a:br>
            <a:r>
              <a:rPr lang="en-US" dirty="0"/>
              <a:t>AI Informed Game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Simon Lucas and Diego Perez </a:t>
            </a:r>
          </a:p>
        </p:txBody>
      </p:sp>
    </p:spTree>
    <p:extLst>
      <p:ext uri="{BB962C8B-B14F-4D97-AF65-F5344CB8AC3E}">
        <p14:creationId xmlns:p14="http://schemas.microsoft.com/office/powerpoint/2010/main" val="1406222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05225"/>
          </a:xfrm>
        </p:spPr>
        <p:txBody>
          <a:bodyPr/>
          <a:lstStyle/>
          <a:p>
            <a:r>
              <a:rPr lang="en-GB" dirty="0"/>
              <a:t>Deliverables / Assessments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3503"/>
            <a:ext cx="8229600" cy="5076201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Report in the form of a short draft conference paper.  The paper should include or be accompanied by a brief statement of the contribution of each author.</a:t>
            </a:r>
          </a:p>
          <a:p>
            <a:r>
              <a:rPr lang="en-GB" dirty="0"/>
              <a:t>Peer-review comments on the paper (peer review is by course participants)</a:t>
            </a:r>
          </a:p>
          <a:p>
            <a:r>
              <a:rPr lang="en-GB" dirty="0"/>
              <a:t>Code for two versions of a game drawn from a game design space</a:t>
            </a:r>
          </a:p>
          <a:p>
            <a:r>
              <a:rPr lang="en-GB" dirty="0"/>
              <a:t>A video showing the games in action</a:t>
            </a:r>
          </a:p>
          <a:p>
            <a:r>
              <a:rPr lang="en-GB" dirty="0"/>
              <a:t>Results of user trials, if any</a:t>
            </a:r>
          </a:p>
          <a:p>
            <a:r>
              <a:rPr lang="en-GB" dirty="0"/>
              <a:t>Data (game logs </a:t>
            </a:r>
            <a:r>
              <a:rPr lang="en-GB" dirty="0" err="1"/>
              <a:t>etc</a:t>
            </a:r>
            <a:r>
              <a:rPr lang="en-GB" dirty="0"/>
              <a:t>) underlying the results in the paper</a:t>
            </a:r>
          </a:p>
          <a:p>
            <a:r>
              <a:rPr lang="en-GB" dirty="0"/>
              <a:t>We encourage groups to revise their papers after the peer feedback and submit to a relevant conference or workshop</a:t>
            </a:r>
          </a:p>
        </p:txBody>
      </p:sp>
    </p:spTree>
    <p:extLst>
      <p:ext uri="{BB962C8B-B14F-4D97-AF65-F5344CB8AC3E}">
        <p14:creationId xmlns:p14="http://schemas.microsoft.com/office/powerpoint/2010/main" val="339227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Informed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How can AI be used to make better games?</a:t>
            </a:r>
          </a:p>
          <a:p>
            <a:r>
              <a:rPr lang="en-GB" dirty="0"/>
              <a:t>What does better mean?</a:t>
            </a:r>
          </a:p>
          <a:p>
            <a:r>
              <a:rPr lang="en-GB" dirty="0"/>
              <a:t>Set design objectives in terms of player experience</a:t>
            </a:r>
          </a:p>
          <a:p>
            <a:r>
              <a:rPr lang="en-GB" dirty="0"/>
              <a:t>Then try to meet them</a:t>
            </a:r>
          </a:p>
          <a:p>
            <a:pPr lvl="1"/>
            <a:r>
              <a:rPr lang="en-GB" dirty="0"/>
              <a:t>Measure experience of a range of AI bots</a:t>
            </a:r>
          </a:p>
          <a:p>
            <a:pPr lvl="1"/>
            <a:r>
              <a:rPr lang="en-GB" dirty="0"/>
              <a:t>Also run user trials</a:t>
            </a:r>
          </a:p>
          <a:p>
            <a:r>
              <a:rPr lang="en-GB" dirty="0"/>
              <a:t>The course will be taught with a mixture of lectures, labs (including game AI competitions), group work</a:t>
            </a:r>
          </a:p>
          <a:p>
            <a:r>
              <a:rPr lang="en-GB" dirty="0"/>
              <a:t>There are also seminars which should be attended (see schedule)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420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0833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from 2015: “Battle Asteroids”</a:t>
            </a:r>
            <a:br>
              <a:rPr lang="en-US" dirty="0"/>
            </a:br>
            <a:r>
              <a:rPr lang="en-US" sz="2200" dirty="0"/>
              <a:t>(Thanks to IGGI Student: Memo </a:t>
            </a:r>
            <a:r>
              <a:rPr lang="en-US" sz="2200" dirty="0" err="1"/>
              <a:t>Akten</a:t>
            </a:r>
            <a:r>
              <a:rPr lang="en-US" sz="2200" dirty="0"/>
              <a:t>, </a:t>
            </a:r>
            <a:br>
              <a:rPr lang="en-US" sz="2200" dirty="0"/>
            </a:br>
            <a:r>
              <a:rPr lang="en-US" sz="2200" dirty="0"/>
              <a:t>Daniel </a:t>
            </a:r>
            <a:r>
              <a:rPr lang="en-US" sz="2200" dirty="0" err="1"/>
              <a:t>Berio</a:t>
            </a:r>
            <a:r>
              <a:rPr lang="en-US" sz="2200" dirty="0"/>
              <a:t>, Piers Williams, Joseph Walton-Rivers)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3159"/>
            <a:ext cx="8229600" cy="65177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MCTS able to create reasonable agents for 2-player game</a:t>
            </a:r>
          </a:p>
          <a:p>
            <a:r>
              <a:rPr lang="en-US" dirty="0"/>
              <a:t>Sometimes with the silly assumptions about what the opponent will do!</a:t>
            </a:r>
          </a:p>
        </p:txBody>
      </p:sp>
      <p:pic>
        <p:nvPicPr>
          <p:cNvPr id="5" name="Picture 4" descr="Screen Shot 2015-07-13 at 22.22.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12" y="1484975"/>
            <a:ext cx="5210289" cy="400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221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Game Design Spaces</a:t>
            </a:r>
          </a:p>
          <a:p>
            <a:pPr lvl="1"/>
            <a:r>
              <a:rPr lang="en-GB" dirty="0"/>
              <a:t>Design, Implementation and Testing</a:t>
            </a:r>
          </a:p>
          <a:p>
            <a:r>
              <a:rPr lang="en-GB" dirty="0"/>
              <a:t>Player Experience</a:t>
            </a:r>
          </a:p>
          <a:p>
            <a:pPr lvl="1"/>
            <a:r>
              <a:rPr lang="en-GB" dirty="0"/>
              <a:t>And how to measure it</a:t>
            </a:r>
          </a:p>
          <a:p>
            <a:r>
              <a:rPr lang="en-GB" dirty="0"/>
              <a:t>General Video Game AI and Video Game Description Language (VGDL)</a:t>
            </a:r>
          </a:p>
          <a:p>
            <a:r>
              <a:rPr lang="en-GB" dirty="0"/>
              <a:t>General and easily applied AI Agent Algorithms</a:t>
            </a:r>
          </a:p>
          <a:p>
            <a:r>
              <a:rPr lang="en-GB" dirty="0"/>
              <a:t>Mini AI Competitions</a:t>
            </a:r>
          </a:p>
          <a:p>
            <a:r>
              <a:rPr lang="en-GB" dirty="0"/>
              <a:t>Game Mashups</a:t>
            </a:r>
          </a:p>
        </p:txBody>
      </p:sp>
    </p:spTree>
    <p:extLst>
      <p:ext uri="{BB962C8B-B14F-4D97-AF65-F5344CB8AC3E}">
        <p14:creationId xmlns:p14="http://schemas.microsoft.com/office/powerpoint/2010/main" val="820798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An exciting topic in Game AI and in Computational Creativity</a:t>
            </a:r>
          </a:p>
          <a:p>
            <a:r>
              <a:rPr lang="en-GB" dirty="0"/>
              <a:t>Can an algorithm automatically design novel high quality games, or game levels?</a:t>
            </a:r>
          </a:p>
          <a:p>
            <a:r>
              <a:rPr lang="en-GB" dirty="0"/>
              <a:t>Or perhaps choose good parameters for an existing game?</a:t>
            </a:r>
          </a:p>
          <a:p>
            <a:r>
              <a:rPr lang="en-GB" dirty="0"/>
              <a:t>Work in this area has been around for a while</a:t>
            </a:r>
          </a:p>
          <a:p>
            <a:pPr lvl="1"/>
            <a:r>
              <a:rPr lang="en-GB" dirty="0"/>
              <a:t>But with better general purpose AI, is really starting to take off now!</a:t>
            </a:r>
          </a:p>
        </p:txBody>
      </p:sp>
    </p:spTree>
    <p:extLst>
      <p:ext uri="{BB962C8B-B14F-4D97-AF65-F5344CB8AC3E}">
        <p14:creationId xmlns:p14="http://schemas.microsoft.com/office/powerpoint/2010/main" val="2540105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Automated Game Design: </a:t>
            </a:r>
            <a:br>
              <a:rPr lang="en-GB" dirty="0"/>
            </a:br>
            <a:r>
              <a:rPr lang="en-GB" dirty="0"/>
              <a:t>Main Steps and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235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Main steps:</a:t>
            </a:r>
          </a:p>
          <a:p>
            <a:pPr lvl="1"/>
            <a:r>
              <a:rPr lang="en-GB" dirty="0"/>
              <a:t>Creating a search space for a set of games (or game levels)</a:t>
            </a:r>
          </a:p>
          <a:p>
            <a:pPr lvl="1"/>
            <a:r>
              <a:rPr lang="en-GB" dirty="0"/>
              <a:t>Creating operators to choose points in the space, and also variation operators to choose points in some neighbourhood (e.g. a </a:t>
            </a:r>
            <a:r>
              <a:rPr lang="en-GB" b="1" dirty="0"/>
              <a:t>Mutation</a:t>
            </a:r>
            <a:r>
              <a:rPr lang="en-GB" dirty="0"/>
              <a:t> operator)</a:t>
            </a:r>
          </a:p>
          <a:p>
            <a:pPr lvl="1"/>
            <a:r>
              <a:rPr lang="en-GB" b="1" dirty="0"/>
              <a:t>Evaluate points in the search space</a:t>
            </a:r>
          </a:p>
          <a:p>
            <a:r>
              <a:rPr lang="en-GB" b="1" dirty="0"/>
              <a:t>In general, the final step (evaluation) is the hardest!</a:t>
            </a:r>
          </a:p>
          <a:p>
            <a:pPr lvl="1"/>
            <a:r>
              <a:rPr lang="en-GB" dirty="0"/>
              <a:t>For a restricted set of games, we can write evaluation heuristics</a:t>
            </a:r>
          </a:p>
          <a:p>
            <a:pPr lvl="1"/>
            <a:r>
              <a:rPr lang="en-GB" dirty="0"/>
              <a:t>Or measure the experience of </a:t>
            </a:r>
            <a:r>
              <a:rPr lang="en-GB" b="1" dirty="0"/>
              <a:t>AI bots </a:t>
            </a:r>
            <a:r>
              <a:rPr lang="en-GB" dirty="0"/>
              <a:t>…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7940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AI Bots for Play-Testing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Two challenges with the AI bots:</a:t>
            </a:r>
          </a:p>
          <a:p>
            <a:r>
              <a:rPr lang="en-GB" dirty="0"/>
              <a:t>Providing bots which are smart enough (remember it’s easy to make a smart bot behave stupidly)</a:t>
            </a:r>
          </a:p>
          <a:p>
            <a:pPr lvl="1"/>
            <a:r>
              <a:rPr lang="en-GB" dirty="0"/>
              <a:t>General Video Game AI (GVGAI) has already made good progress with this</a:t>
            </a:r>
          </a:p>
          <a:p>
            <a:pPr lvl="2"/>
            <a:r>
              <a:rPr lang="en-GB" dirty="0"/>
              <a:t>But plenty more is possible</a:t>
            </a:r>
          </a:p>
          <a:p>
            <a:r>
              <a:rPr lang="en-GB" dirty="0"/>
              <a:t>Interpreting the experience the bots have in a meaningful way.</a:t>
            </a:r>
          </a:p>
          <a:p>
            <a:pPr lvl="1"/>
            <a:r>
              <a:rPr lang="en-GB" dirty="0"/>
              <a:t>Hard in general, but some notable successes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3087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4502"/>
          </a:xfrm>
        </p:spPr>
        <p:txBody>
          <a:bodyPr>
            <a:noAutofit/>
          </a:bodyPr>
          <a:lstStyle/>
          <a:p>
            <a:r>
              <a:rPr lang="en-GB" sz="2400" dirty="0"/>
              <a:t>We’ll run it a bit like a </a:t>
            </a:r>
            <a:br>
              <a:rPr lang="en-GB" sz="2400" dirty="0"/>
            </a:br>
            <a:r>
              <a:rPr lang="en-GB" sz="2400" dirty="0" err="1"/>
              <a:t>Dagstuhl</a:t>
            </a:r>
            <a:r>
              <a:rPr lang="en-GB" sz="2400" dirty="0"/>
              <a:t> Seminar – Interesting challenges solved in groups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B19740-B388-AE47-B463-6A5615F7A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71" y="1239140"/>
            <a:ext cx="7546458" cy="503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33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Can we find a sweet spot search space between numerical parameter tuning and VGDL?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290" y="1417638"/>
            <a:ext cx="6407420" cy="520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06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4135</TotalTime>
  <Words>437</Words>
  <Application>Microsoft Macintosh PowerPoint</Application>
  <PresentationFormat>On-screen Show (4:3)</PresentationFormat>
  <Paragraphs>57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IGGI Game Design Part II AI Informed Game Design</vt:lpstr>
      <vt:lpstr>AI Informed Game Design</vt:lpstr>
      <vt:lpstr>Example from 2015: “Battle Asteroids” (Thanks to IGGI Student: Memo Akten,  Daniel Berio, Piers Williams, Joseph Walton-Rivers)</vt:lpstr>
      <vt:lpstr>Main Topics</vt:lpstr>
      <vt:lpstr>Automated Game Design</vt:lpstr>
      <vt:lpstr>Automated Game Design:  Main Steps and Challenges</vt:lpstr>
      <vt:lpstr>Using AI Bots for Play-Testing</vt:lpstr>
      <vt:lpstr>We’ll run it a bit like a  Dagstuhl Seminar – Interesting challenges solved in groups</vt:lpstr>
      <vt:lpstr>Can we find a sweet spot search space between numerical parameter tuning and VGDL?</vt:lpstr>
      <vt:lpstr>Deliverables / Assessments</vt:lpstr>
    </vt:vector>
  </TitlesOfParts>
  <Company>University of Essex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IGGI Game Design Part II AI Informed Game Design</dc:title>
  <dc:creator>Simon Lucas</dc:creator>
  <cp:lastModifiedBy>Diego Perez Liebana</cp:lastModifiedBy>
  <cp:revision>67</cp:revision>
  <dcterms:created xsi:type="dcterms:W3CDTF">2015-06-06T22:50:09Z</dcterms:created>
  <dcterms:modified xsi:type="dcterms:W3CDTF">2018-05-17T14:34:07Z</dcterms:modified>
</cp:coreProperties>
</file>

<file path=docProps/thumbnail.jpeg>
</file>